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57" r:id="rId2"/>
    <p:sldMasterId id="2147483664" r:id="rId3"/>
    <p:sldMasterId id="2147483671" r:id="rId4"/>
    <p:sldMasterId id="2147483678" r:id="rId5"/>
  </p:sldMasterIdLst>
  <p:notesMasterIdLst>
    <p:notesMasterId r:id="rId14"/>
  </p:notesMasterIdLst>
  <p:sldIdLst>
    <p:sldId id="256" r:id="rId6"/>
    <p:sldId id="265" r:id="rId7"/>
    <p:sldId id="257" r:id="rId8"/>
    <p:sldId id="264" r:id="rId9"/>
    <p:sldId id="260" r:id="rId10"/>
    <p:sldId id="259" r:id="rId11"/>
    <p:sldId id="262" r:id="rId12"/>
    <p:sldId id="263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65"/>
    <a:srgbClr val="006260"/>
    <a:srgbClr val="006666"/>
    <a:srgbClr val="009999"/>
    <a:srgbClr val="008080"/>
    <a:srgbClr val="266678"/>
    <a:srgbClr val="003399"/>
    <a:srgbClr val="00325A"/>
    <a:srgbClr val="002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76" autoAdjust="0"/>
  </p:normalViewPr>
  <p:slideViewPr>
    <p:cSldViewPr snapToGrid="0" snapToObjects="1">
      <p:cViewPr varScale="1">
        <p:scale>
          <a:sx n="110" d="100"/>
          <a:sy n="110" d="100"/>
        </p:scale>
        <p:origin x="-19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74E0-62E9-4CFA-933D-65A565A8E77C}" type="datetimeFigureOut">
              <a:rPr lang="nl-BE" smtClean="0"/>
              <a:t>25-05-20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C5876-DA6C-4FE3-B9DE-4C3C2483EDA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728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E691A-C34D-447E-8BD3-7D38295B385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45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4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09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0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0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Fünfte Ebene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647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18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3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98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38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29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Fünfte Ebene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14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56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4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552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26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64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Fünfte Ebene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5053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512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1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4156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 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2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Femte niveau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66479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 baseline="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 baseline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75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 baseline="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Edit master text format 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Fifth level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 baseline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227819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09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0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Edit master text format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Fourth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83838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5500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524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769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Fünfte Ebene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2014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21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6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12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95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Fjerde niveau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5884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32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 smtClean="0"/>
              <a:t>Femte niveau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742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emf"/><Relationship Id="rId15" Type="http://schemas.openxmlformats.org/officeDocument/2006/relationships/image" Target="../media/image4.emf"/><Relationship Id="rId16" Type="http://schemas.openxmlformats.org/officeDocument/2006/relationships/image" Target="../media/image5.emf"/><Relationship Id="rId1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8" Type="http://schemas.openxmlformats.org/officeDocument/2006/relationships/image" Target="../media/image7.png"/><Relationship Id="rId9" Type="http://schemas.openxmlformats.org/officeDocument/2006/relationships/image" Target="../media/image2.png"/><Relationship Id="rId10" Type="http://schemas.openxmlformats.org/officeDocument/2006/relationships/image" Target="../media/image5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4" Type="http://schemas.openxmlformats.org/officeDocument/2006/relationships/image" Target="../media/image8.png"/><Relationship Id="rId15" Type="http://schemas.openxmlformats.org/officeDocument/2006/relationships/image" Target="../media/image2.pn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theme" Target="../theme/theme4.xml"/><Relationship Id="rId9" Type="http://schemas.openxmlformats.org/officeDocument/2006/relationships/image" Target="../media/image9.png"/><Relationship Id="rId10" Type="http://schemas.openxmlformats.org/officeDocument/2006/relationships/image" Target="../media/image10.jpg"/><Relationship Id="rId11" Type="http://schemas.openxmlformats.org/officeDocument/2006/relationships/image" Target="../media/image3.em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8" Type="http://schemas.openxmlformats.org/officeDocument/2006/relationships/image" Target="../media/image11.png"/><Relationship Id="rId9" Type="http://schemas.openxmlformats.org/officeDocument/2006/relationships/image" Target="../media/image2.png"/><Relationship Id="rId10" Type="http://schemas.openxmlformats.org/officeDocument/2006/relationships/image" Target="../media/image6.emf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NSRP-2014-Combination_4-Combinati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5" name="Bild 4" descr="INTERREG-North-Sea-Region-Logo-nSF-DF-CMY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29" y="273909"/>
            <a:ext cx="485376" cy="485376"/>
          </a:xfrm>
          <a:prstGeom prst="rect">
            <a:avLst/>
          </a:prstGeom>
        </p:spPr>
      </p:pic>
      <p:pic>
        <p:nvPicPr>
          <p:cNvPr id="7" name="Bild 6" descr="interreg_icon_enviroment_neg_CMYK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5" y="273909"/>
            <a:ext cx="485376" cy="485376"/>
          </a:xfrm>
          <a:prstGeom prst="rect">
            <a:avLst/>
          </a:prstGeom>
        </p:spPr>
      </p:pic>
      <p:pic>
        <p:nvPicPr>
          <p:cNvPr id="8" name="Bild 7" descr="interreg_icon_research_and_innovation_neg_CMYK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52" y="273908"/>
            <a:ext cx="486411" cy="486411"/>
          </a:xfrm>
          <a:prstGeom prst="rect">
            <a:avLst/>
          </a:prstGeom>
        </p:spPr>
      </p:pic>
      <p:pic>
        <p:nvPicPr>
          <p:cNvPr id="9" name="Bild 8" descr="interreg_icon_sustainable_neg_CMYK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2" r:id="rId8"/>
    <p:sldLayoutId id="2147483653" r:id="rId9"/>
    <p:sldLayoutId id="2147483654" r:id="rId10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Research and Innov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research_and_innovation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81" y="273909"/>
            <a:ext cx="486411" cy="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Environment and Resource Efficienc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enviroment_neg_CMYK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4943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Combating Climate Chan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6" y="125857"/>
            <a:ext cx="2083709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98" r:id="rId7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399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Sustainable Transpor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11" name="Bild 10" descr="interreg_icon_sustainable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051096" y="2390100"/>
            <a:ext cx="6400800" cy="1161728"/>
          </a:xfrm>
        </p:spPr>
        <p:txBody>
          <a:bodyPr>
            <a:normAutofit/>
          </a:bodyPr>
          <a:lstStyle/>
          <a:p>
            <a:r>
              <a:rPr lang="en-US" dirty="0" smtClean="0"/>
              <a:t>New seawall </a:t>
            </a:r>
            <a:r>
              <a:rPr lang="en-US" dirty="0" err="1" smtClean="0"/>
              <a:t>Middelkerke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51096" y="1134863"/>
            <a:ext cx="7801197" cy="47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analysis, Source-Path-Receptor approach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56" y="3524374"/>
            <a:ext cx="5895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11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7504" y="159505"/>
            <a:ext cx="8763000" cy="499167"/>
          </a:xfrm>
        </p:spPr>
        <p:txBody>
          <a:bodyPr/>
          <a:lstStyle/>
          <a:p>
            <a:pPr algn="l"/>
            <a:r>
              <a:rPr lang="en-GB" sz="2400" dirty="0"/>
              <a:t>A whole systems based risk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8FFA51-49B7-49F0-9AB5-79592A24E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1" y="692696"/>
            <a:ext cx="8961897" cy="600508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2788" y="1349395"/>
            <a:ext cx="141154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1100" b="1" i="1" dirty="0" smtClean="0">
                <a:solidFill>
                  <a:schemeClr val="bg1"/>
                </a:solidFill>
              </a:rPr>
              <a:t>Lowering of </a:t>
            </a:r>
            <a:r>
              <a:rPr lang="nl-BE" sz="1100" b="1" i="1" dirty="0" err="1" smtClean="0">
                <a:solidFill>
                  <a:schemeClr val="bg1"/>
                </a:solidFill>
              </a:rPr>
              <a:t>the</a:t>
            </a:r>
            <a:r>
              <a:rPr lang="nl-BE" sz="1100" b="1" i="1" dirty="0" smtClean="0">
                <a:solidFill>
                  <a:schemeClr val="bg1"/>
                </a:solidFill>
              </a:rPr>
              <a:t> </a:t>
            </a:r>
            <a:r>
              <a:rPr lang="nl-BE" sz="1100" b="1" i="1" dirty="0" err="1" smtClean="0">
                <a:solidFill>
                  <a:schemeClr val="bg1"/>
                </a:solidFill>
              </a:rPr>
              <a:t>beaches</a:t>
            </a:r>
            <a:r>
              <a:rPr lang="nl-BE" sz="1100" b="1" i="1" dirty="0" smtClean="0">
                <a:solidFill>
                  <a:schemeClr val="bg1"/>
                </a:solidFill>
              </a:rPr>
              <a:t>, </a:t>
            </a:r>
            <a:r>
              <a:rPr lang="nl-BE" sz="1100" b="1" i="1" dirty="0" err="1" smtClean="0">
                <a:solidFill>
                  <a:schemeClr val="bg1"/>
                </a:solidFill>
              </a:rPr>
              <a:t>deterioration</a:t>
            </a:r>
            <a:r>
              <a:rPr lang="nl-BE" sz="1100" b="1" i="1" dirty="0" smtClean="0">
                <a:solidFill>
                  <a:schemeClr val="bg1"/>
                </a:solidFill>
              </a:rPr>
              <a:t> of </a:t>
            </a:r>
            <a:r>
              <a:rPr lang="nl-BE" sz="1100" b="1" i="1" dirty="0" err="1" smtClean="0">
                <a:solidFill>
                  <a:schemeClr val="bg1"/>
                </a:solidFill>
              </a:rPr>
              <a:t>the</a:t>
            </a:r>
            <a:r>
              <a:rPr lang="nl-BE" sz="1100" b="1" i="1" dirty="0" smtClean="0">
                <a:solidFill>
                  <a:schemeClr val="bg1"/>
                </a:solidFill>
              </a:rPr>
              <a:t> </a:t>
            </a:r>
            <a:r>
              <a:rPr lang="nl-BE" sz="1100" b="1" i="1" dirty="0" err="1" smtClean="0">
                <a:solidFill>
                  <a:schemeClr val="bg1"/>
                </a:solidFill>
              </a:rPr>
              <a:t>sea</a:t>
            </a:r>
            <a:r>
              <a:rPr lang="nl-BE" sz="1100" b="1" i="1" dirty="0" smtClean="0">
                <a:solidFill>
                  <a:schemeClr val="bg1"/>
                </a:solidFill>
              </a:rPr>
              <a:t> </a:t>
            </a:r>
            <a:r>
              <a:rPr lang="nl-BE" sz="1100" b="1" i="1" dirty="0" err="1" smtClean="0">
                <a:solidFill>
                  <a:schemeClr val="bg1"/>
                </a:solidFill>
              </a:rPr>
              <a:t>wall</a:t>
            </a:r>
            <a:endParaRPr lang="nl-BE" sz="1100" b="1" i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3533" y="1357862"/>
            <a:ext cx="1356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1200" b="1" i="1" dirty="0" err="1" smtClean="0">
                <a:solidFill>
                  <a:schemeClr val="bg1"/>
                </a:solidFill>
              </a:rPr>
              <a:t>Climate</a:t>
            </a:r>
            <a:r>
              <a:rPr lang="nl-BE" sz="1200" b="1" i="1" dirty="0" smtClean="0">
                <a:solidFill>
                  <a:schemeClr val="bg1"/>
                </a:solidFill>
              </a:rPr>
              <a:t> change: 1. </a:t>
            </a:r>
            <a:r>
              <a:rPr lang="nl-BE" sz="1200" b="1" i="1" dirty="0" err="1" smtClean="0">
                <a:solidFill>
                  <a:schemeClr val="bg1"/>
                </a:solidFill>
              </a:rPr>
              <a:t>sea</a:t>
            </a:r>
            <a:r>
              <a:rPr lang="nl-BE" sz="1200" b="1" i="1" dirty="0" smtClean="0">
                <a:solidFill>
                  <a:schemeClr val="bg1"/>
                </a:solidFill>
              </a:rPr>
              <a:t> level </a:t>
            </a:r>
            <a:r>
              <a:rPr lang="nl-BE" sz="1200" b="1" i="1" dirty="0" err="1" smtClean="0">
                <a:solidFill>
                  <a:schemeClr val="bg1"/>
                </a:solidFill>
              </a:rPr>
              <a:t>rise</a:t>
            </a:r>
            <a:endParaRPr lang="nl-BE" sz="1200" b="1" i="1" dirty="0" smtClean="0">
              <a:solidFill>
                <a:schemeClr val="bg1"/>
              </a:solidFill>
            </a:endParaRPr>
          </a:p>
          <a:p>
            <a:r>
              <a:rPr lang="nl-BE" sz="1200" b="1" i="1" dirty="0" smtClean="0">
                <a:solidFill>
                  <a:schemeClr val="bg1"/>
                </a:solidFill>
              </a:rPr>
              <a:t>2. Extreme </a:t>
            </a:r>
            <a:r>
              <a:rPr lang="nl-BE" sz="1200" b="1" i="1" dirty="0" err="1" smtClean="0">
                <a:solidFill>
                  <a:schemeClr val="bg1"/>
                </a:solidFill>
              </a:rPr>
              <a:t>storms</a:t>
            </a:r>
            <a:endParaRPr lang="nl-BE" sz="1200" b="1" i="1" dirty="0">
              <a:solidFill>
                <a:schemeClr val="bg1"/>
              </a:solidFill>
            </a:endParaRPr>
          </a:p>
          <a:p>
            <a:endParaRPr lang="nl-BE" sz="1200" b="1" i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40928" y="3208715"/>
            <a:ext cx="13124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200" b="1" i="1" dirty="0" smtClean="0">
                <a:solidFill>
                  <a:schemeClr val="bg1"/>
                </a:solidFill>
              </a:rPr>
              <a:t>Sea level </a:t>
            </a:r>
            <a:r>
              <a:rPr lang="nl-BE" sz="1200" b="1" i="1" dirty="0" err="1" smtClean="0">
                <a:solidFill>
                  <a:schemeClr val="bg1"/>
                </a:solidFill>
              </a:rPr>
              <a:t>rise</a:t>
            </a:r>
            <a:r>
              <a:rPr lang="nl-BE" sz="1200" b="1" i="1" dirty="0" smtClean="0">
                <a:solidFill>
                  <a:schemeClr val="bg1"/>
                </a:solidFill>
              </a:rPr>
              <a:t>, </a:t>
            </a:r>
            <a:r>
              <a:rPr lang="nl-BE" sz="1200" b="1" i="1" dirty="0" err="1" smtClean="0">
                <a:solidFill>
                  <a:schemeClr val="bg1"/>
                </a:solidFill>
              </a:rPr>
              <a:t>incoming</a:t>
            </a:r>
            <a:r>
              <a:rPr lang="nl-BE" sz="1200" b="1" i="1" dirty="0" smtClean="0">
                <a:solidFill>
                  <a:schemeClr val="bg1"/>
                </a:solidFill>
              </a:rPr>
              <a:t> waves </a:t>
            </a:r>
            <a:r>
              <a:rPr lang="nl-BE" sz="1200" b="1" i="1" dirty="0" err="1" smtClean="0">
                <a:solidFill>
                  <a:schemeClr val="bg1"/>
                </a:solidFill>
              </a:rPr>
              <a:t>during</a:t>
            </a:r>
            <a:r>
              <a:rPr lang="nl-BE" sz="1200" b="1" i="1" dirty="0" smtClean="0">
                <a:solidFill>
                  <a:schemeClr val="bg1"/>
                </a:solidFill>
              </a:rPr>
              <a:t> a storm</a:t>
            </a:r>
            <a:endParaRPr lang="nl-BE" sz="1200" b="1" i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336310" y="3214071"/>
            <a:ext cx="13124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200" b="1" i="1" dirty="0" smtClean="0">
                <a:solidFill>
                  <a:schemeClr val="bg1"/>
                </a:solidFill>
              </a:rPr>
              <a:t>Sea </a:t>
            </a:r>
            <a:r>
              <a:rPr lang="nl-BE" sz="1200" b="1" i="1" dirty="0" err="1" smtClean="0">
                <a:solidFill>
                  <a:schemeClr val="bg1"/>
                </a:solidFill>
              </a:rPr>
              <a:t>wall</a:t>
            </a:r>
            <a:r>
              <a:rPr lang="nl-BE" sz="1200" b="1" i="1" dirty="0" smtClean="0">
                <a:solidFill>
                  <a:schemeClr val="bg1"/>
                </a:solidFill>
              </a:rPr>
              <a:t>, </a:t>
            </a:r>
            <a:r>
              <a:rPr lang="nl-BE" sz="1200" b="1" i="1" dirty="0" err="1" smtClean="0">
                <a:solidFill>
                  <a:schemeClr val="bg1"/>
                </a:solidFill>
              </a:rPr>
              <a:t>beach</a:t>
            </a:r>
            <a:r>
              <a:rPr lang="nl-BE" sz="1200" b="1" i="1" dirty="0" smtClean="0">
                <a:solidFill>
                  <a:schemeClr val="bg1"/>
                </a:solidFill>
              </a:rPr>
              <a:t> in front of </a:t>
            </a:r>
            <a:r>
              <a:rPr lang="nl-BE" sz="1200" b="1" i="1" dirty="0" err="1" smtClean="0">
                <a:solidFill>
                  <a:schemeClr val="bg1"/>
                </a:solidFill>
              </a:rPr>
              <a:t>the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sea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wall</a:t>
            </a:r>
            <a:endParaRPr lang="nl-BE" sz="1200" b="1" i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095568" y="3251417"/>
            <a:ext cx="13124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200" b="1" i="1" dirty="0" smtClean="0">
                <a:solidFill>
                  <a:schemeClr val="bg1"/>
                </a:solidFill>
              </a:rPr>
              <a:t>People living </a:t>
            </a:r>
            <a:r>
              <a:rPr lang="nl-BE" sz="1200" b="1" i="1" dirty="0" err="1" smtClean="0">
                <a:solidFill>
                  <a:schemeClr val="bg1"/>
                </a:solidFill>
              </a:rPr>
              <a:t>behind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the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sea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wall</a:t>
            </a:r>
            <a:endParaRPr lang="nl-BE" sz="1200" b="1" i="1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107837" y="3487490"/>
            <a:ext cx="976544" cy="34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3950562" y="4765366"/>
            <a:ext cx="1439661" cy="174900"/>
          </a:xfrm>
          <a:prstGeom prst="rect">
            <a:avLst/>
          </a:prstGeom>
          <a:solidFill>
            <a:srgbClr val="006B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1879600" y="4563533"/>
            <a:ext cx="1634066" cy="948266"/>
          </a:xfrm>
          <a:prstGeom prst="rect">
            <a:avLst/>
          </a:prstGeom>
          <a:solidFill>
            <a:srgbClr val="006B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2040427" y="4744105"/>
            <a:ext cx="131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i="1" dirty="0" err="1" smtClean="0">
                <a:solidFill>
                  <a:schemeClr val="bg1"/>
                </a:solidFill>
              </a:rPr>
              <a:t>Flood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defences</a:t>
            </a:r>
            <a:endParaRPr lang="nl-BE" sz="1200" b="1" i="1" dirty="0" smtClean="0">
              <a:solidFill>
                <a:schemeClr val="bg1"/>
              </a:solidFill>
            </a:endParaRPr>
          </a:p>
          <a:p>
            <a:r>
              <a:rPr lang="nl-BE" sz="1200" b="1" i="1" dirty="0" err="1" smtClean="0">
                <a:solidFill>
                  <a:schemeClr val="bg1"/>
                </a:solidFill>
              </a:rPr>
              <a:t>Coastal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foreshore</a:t>
            </a:r>
            <a:r>
              <a:rPr lang="nl-BE" sz="1200" b="1" i="1" dirty="0" smtClean="0">
                <a:solidFill>
                  <a:schemeClr val="bg1"/>
                </a:solidFill>
              </a:rPr>
              <a:t> management</a:t>
            </a:r>
            <a:endParaRPr lang="nl-BE" sz="1200" b="1" i="1" dirty="0">
              <a:solidFill>
                <a:schemeClr val="bg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022549" y="4717306"/>
            <a:ext cx="1338104" cy="673130"/>
          </a:xfrm>
          <a:prstGeom prst="rect">
            <a:avLst/>
          </a:prstGeom>
          <a:solidFill>
            <a:srgbClr val="006B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>
            <a:off x="3781873" y="4782311"/>
            <a:ext cx="185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i="1" dirty="0" smtClean="0">
                <a:solidFill>
                  <a:schemeClr val="bg1"/>
                </a:solidFill>
              </a:rPr>
              <a:t>Property level </a:t>
            </a:r>
            <a:r>
              <a:rPr lang="nl-BE" sz="1200" b="1" i="1" dirty="0" err="1" smtClean="0">
                <a:solidFill>
                  <a:schemeClr val="bg1"/>
                </a:solidFill>
              </a:rPr>
              <a:t>protection</a:t>
            </a:r>
            <a:endParaRPr lang="nl-BE" sz="1200" b="1" i="1" dirty="0" smtClean="0">
              <a:solidFill>
                <a:schemeClr val="bg1"/>
              </a:solidFill>
            </a:endParaRPr>
          </a:p>
          <a:p>
            <a:r>
              <a:rPr lang="nl-BE" sz="1200" b="1" i="1" dirty="0" err="1" smtClean="0">
                <a:solidFill>
                  <a:schemeClr val="bg1"/>
                </a:solidFill>
              </a:rPr>
              <a:t>Forecasting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and</a:t>
            </a:r>
            <a:r>
              <a:rPr lang="nl-BE" sz="1200" b="1" i="1" dirty="0" smtClean="0">
                <a:solidFill>
                  <a:schemeClr val="bg1"/>
                </a:solidFill>
              </a:rPr>
              <a:t> </a:t>
            </a:r>
            <a:r>
              <a:rPr lang="nl-BE" sz="1200" b="1" i="1" dirty="0" err="1" smtClean="0">
                <a:solidFill>
                  <a:schemeClr val="bg1"/>
                </a:solidFill>
              </a:rPr>
              <a:t>warning</a:t>
            </a:r>
            <a:endParaRPr lang="nl-BE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1736" y="1166488"/>
            <a:ext cx="7991848" cy="614411"/>
          </a:xfrm>
        </p:spPr>
        <p:txBody>
          <a:bodyPr>
            <a:normAutofit/>
          </a:bodyPr>
          <a:lstStyle/>
          <a:p>
            <a:r>
              <a:rPr lang="en-US" dirty="0" smtClean="0"/>
              <a:t>Source (1): wave attack during storm 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1275124" y="1852843"/>
            <a:ext cx="743799" cy="1714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64" y="2633642"/>
            <a:ext cx="4618496" cy="18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916539" y="4237619"/>
            <a:ext cx="199523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6" y="2367065"/>
            <a:ext cx="3600000" cy="2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3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1736" y="1388430"/>
            <a:ext cx="1710150" cy="614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Source (2)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1275124" y="1852843"/>
            <a:ext cx="743799" cy="1714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64" y="2077750"/>
            <a:ext cx="5742422" cy="3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82764" y="2077750"/>
            <a:ext cx="2241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b="1" u="sng" dirty="0" smtClean="0"/>
              <a:t>Seal level </a:t>
            </a:r>
            <a:r>
              <a:rPr lang="nl-BE" b="1" u="sng" dirty="0" err="1" smtClean="0"/>
              <a:t>rise</a:t>
            </a:r>
            <a:endParaRPr lang="nl-BE" b="1" u="sng" dirty="0"/>
          </a:p>
        </p:txBody>
      </p:sp>
      <p:sp>
        <p:nvSpPr>
          <p:cNvPr id="9" name="Tekstvak 8"/>
          <p:cNvSpPr txBox="1"/>
          <p:nvPr/>
        </p:nvSpPr>
        <p:spPr>
          <a:xfrm>
            <a:off x="1670243" y="3359752"/>
            <a:ext cx="18334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Water level </a:t>
            </a:r>
            <a:r>
              <a:rPr lang="nl-BE" sz="1400" dirty="0" err="1" smtClean="0"/>
              <a:t>due</a:t>
            </a:r>
            <a:r>
              <a:rPr lang="nl-BE" sz="1400" dirty="0" smtClean="0"/>
              <a:t> </a:t>
            </a:r>
            <a:r>
              <a:rPr lang="nl-BE" sz="1400" dirty="0" err="1" smtClean="0"/>
              <a:t>to</a:t>
            </a:r>
            <a:r>
              <a:rPr lang="nl-BE" sz="1400" dirty="0" smtClean="0"/>
              <a:t> SLR</a:t>
            </a:r>
            <a:endParaRPr lang="nl-BE" sz="1400" dirty="0"/>
          </a:p>
        </p:txBody>
      </p:sp>
      <p:sp>
        <p:nvSpPr>
          <p:cNvPr id="4" name="Rechthoek 3"/>
          <p:cNvSpPr/>
          <p:nvPr/>
        </p:nvSpPr>
        <p:spPr>
          <a:xfrm>
            <a:off x="3503705" y="3359752"/>
            <a:ext cx="199523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1689358" y="3920524"/>
            <a:ext cx="18334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BE" sz="1400" dirty="0" smtClean="0"/>
              <a:t>Sea level </a:t>
            </a:r>
            <a:r>
              <a:rPr lang="nl-BE" sz="1400" dirty="0" err="1" smtClean="0"/>
              <a:t>rise</a:t>
            </a:r>
            <a:endParaRPr lang="nl-BE" sz="1400" dirty="0"/>
          </a:p>
        </p:txBody>
      </p:sp>
      <p:sp>
        <p:nvSpPr>
          <p:cNvPr id="12" name="Tekstvak 11"/>
          <p:cNvSpPr txBox="1"/>
          <p:nvPr/>
        </p:nvSpPr>
        <p:spPr>
          <a:xfrm>
            <a:off x="2552820" y="4567121"/>
            <a:ext cx="10971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BE" sz="1400" dirty="0" err="1" smtClean="0"/>
              <a:t>Current</a:t>
            </a:r>
            <a:r>
              <a:rPr lang="nl-BE" sz="1400" dirty="0" smtClean="0"/>
              <a:t> water level</a:t>
            </a:r>
            <a:endParaRPr lang="nl-BE" sz="1400" dirty="0"/>
          </a:p>
        </p:txBody>
      </p:sp>
      <p:sp>
        <p:nvSpPr>
          <p:cNvPr id="13" name="Tekstvak 12"/>
          <p:cNvSpPr txBox="1"/>
          <p:nvPr/>
        </p:nvSpPr>
        <p:spPr>
          <a:xfrm>
            <a:off x="6268875" y="2421076"/>
            <a:ext cx="86113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BE" sz="1000" dirty="0" smtClean="0"/>
              <a:t>Overtopping</a:t>
            </a:r>
            <a:endParaRPr lang="nl-BE" sz="1000" dirty="0"/>
          </a:p>
        </p:txBody>
      </p:sp>
      <p:sp>
        <p:nvSpPr>
          <p:cNvPr id="14" name="Tekstvak 13"/>
          <p:cNvSpPr txBox="1"/>
          <p:nvPr/>
        </p:nvSpPr>
        <p:spPr>
          <a:xfrm>
            <a:off x="5240544" y="3176870"/>
            <a:ext cx="1330171" cy="2462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000" dirty="0" err="1" smtClean="0"/>
              <a:t>Bigger</a:t>
            </a:r>
            <a:r>
              <a:rPr lang="nl-BE" sz="1000" dirty="0" smtClean="0"/>
              <a:t> </a:t>
            </a:r>
            <a:r>
              <a:rPr lang="nl-BE" sz="1000" dirty="0" err="1" smtClean="0"/>
              <a:t>waveheight</a:t>
            </a:r>
            <a:endParaRPr lang="nl-BE" sz="1000" dirty="0"/>
          </a:p>
        </p:txBody>
      </p:sp>
      <p:sp>
        <p:nvSpPr>
          <p:cNvPr id="15" name="Tekstvak 14"/>
          <p:cNvSpPr txBox="1"/>
          <p:nvPr/>
        </p:nvSpPr>
        <p:spPr>
          <a:xfrm>
            <a:off x="4860284" y="4218545"/>
            <a:ext cx="911441" cy="2462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000" dirty="0" err="1" smtClean="0"/>
              <a:t>Waveheight</a:t>
            </a:r>
            <a:endParaRPr lang="nl-BE" sz="1000" dirty="0"/>
          </a:p>
        </p:txBody>
      </p:sp>
      <p:sp>
        <p:nvSpPr>
          <p:cNvPr id="16" name="Tekstvak 15"/>
          <p:cNvSpPr txBox="1"/>
          <p:nvPr/>
        </p:nvSpPr>
        <p:spPr>
          <a:xfrm>
            <a:off x="6814851" y="4067643"/>
            <a:ext cx="911441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000" dirty="0" smtClean="0"/>
              <a:t>Wave run-up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64357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2281" y="1035729"/>
            <a:ext cx="8458655" cy="1575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Pathway (1): the sea wall together with the beach will break the waves during a storm and limit the overtopping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9" y="2243091"/>
            <a:ext cx="6076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09821" y="2606335"/>
            <a:ext cx="16068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New </a:t>
            </a:r>
            <a:r>
              <a:rPr lang="nl-BE" dirty="0" err="1" smtClean="0"/>
              <a:t>sea</a:t>
            </a:r>
            <a:r>
              <a:rPr lang="nl-BE" dirty="0" smtClean="0"/>
              <a:t> </a:t>
            </a:r>
            <a:r>
              <a:rPr lang="nl-BE" dirty="0" err="1" smtClean="0"/>
              <a:t>wall</a:t>
            </a:r>
            <a:endParaRPr lang="nl-BE" dirty="0"/>
          </a:p>
        </p:txBody>
      </p:sp>
      <p:cxnSp>
        <p:nvCxnSpPr>
          <p:cNvPr id="6" name="Rechte verbindingslijn 5"/>
          <p:cNvCxnSpPr/>
          <p:nvPr/>
        </p:nvCxnSpPr>
        <p:spPr>
          <a:xfrm flipH="1">
            <a:off x="3588889" y="2113625"/>
            <a:ext cx="8878" cy="3355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195093" y="2606335"/>
            <a:ext cx="11555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Beach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451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3367" y="1036839"/>
            <a:ext cx="7801197" cy="47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Pathway (2): overview of the project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5" t="11440" r="5798" b="15088"/>
          <a:stretch/>
        </p:blipFill>
        <p:spPr bwMode="auto">
          <a:xfrm>
            <a:off x="1127462" y="1615734"/>
            <a:ext cx="7031116" cy="482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4628" y="1063472"/>
            <a:ext cx="7801197" cy="47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Receptor (1): the people living in </a:t>
            </a:r>
            <a:r>
              <a:rPr lang="en-US" dirty="0" err="1" smtClean="0"/>
              <a:t>Middelkerke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9"/>
          <a:stretch/>
        </p:blipFill>
        <p:spPr bwMode="auto">
          <a:xfrm>
            <a:off x="374628" y="1716904"/>
            <a:ext cx="5361704" cy="37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8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7" t="28474" r="4811" b="13817"/>
          <a:stretch/>
        </p:blipFill>
        <p:spPr bwMode="auto">
          <a:xfrm>
            <a:off x="435005" y="1333064"/>
            <a:ext cx="7741328" cy="410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233995" y="1374190"/>
            <a:ext cx="3240350" cy="13671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1633491" y="2428910"/>
            <a:ext cx="238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Floods</a:t>
            </a:r>
            <a:r>
              <a:rPr lang="nl-BE" dirty="0" smtClean="0"/>
              <a:t> </a:t>
            </a:r>
            <a:r>
              <a:rPr lang="nl-BE" dirty="0" err="1" smtClean="0"/>
              <a:t>due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+7m TAW </a:t>
            </a:r>
            <a:r>
              <a:rPr lang="nl-BE" dirty="0" err="1" smtClean="0"/>
              <a:t>sea</a:t>
            </a:r>
            <a:r>
              <a:rPr lang="nl-BE" dirty="0" smtClean="0"/>
              <a:t> level</a:t>
            </a:r>
            <a:endParaRPr lang="nl-BE" dirty="0"/>
          </a:p>
        </p:txBody>
      </p:sp>
      <p:sp>
        <p:nvSpPr>
          <p:cNvPr id="6" name="Ovaal 5"/>
          <p:cNvSpPr/>
          <p:nvPr/>
        </p:nvSpPr>
        <p:spPr>
          <a:xfrm>
            <a:off x="3693110" y="3959441"/>
            <a:ext cx="1500327" cy="97654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2674" y="1134863"/>
            <a:ext cx="7801197" cy="47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Receptor (2): all the people living in the hinterland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0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RP-2020-Master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RP 2020 Research and Innov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SRP 2020 Environment and Resource Effici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SRP 2020 Combating 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SRP 2020 Sustainable Trans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NSRP-2020-Master-v2</Template>
  <TotalTime>429</TotalTime>
  <Words>178</Words>
  <Application>Microsoft Macintosh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NSRP-2020-Master-v2</vt:lpstr>
      <vt:lpstr>NSRP 2020 Research and Innovation</vt:lpstr>
      <vt:lpstr>NSRP 2020 Environment and Resource Efficiency</vt:lpstr>
      <vt:lpstr>NSRP 2020 Combating Climate Change</vt:lpstr>
      <vt:lpstr>NSRP 2020 Sustainable Transport</vt:lpstr>
      <vt:lpstr>System analysis, Source-Path-Receptor approach</vt:lpstr>
      <vt:lpstr>A whole systems based risk analysis</vt:lpstr>
      <vt:lpstr>Source (1): wave attack during storm </vt:lpstr>
      <vt:lpstr>Source (2)</vt:lpstr>
      <vt:lpstr>Pathway (1): the sea wall together with the beach will break the waves during a storm and limit the overtopping</vt:lpstr>
      <vt:lpstr>Pathway (2): overview of the project</vt:lpstr>
      <vt:lpstr>Receptor (1): the people living in Middelkerke</vt:lpstr>
      <vt:lpstr>Receptor (2): all the people living in the hinterland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Sørensen</dc:creator>
  <cp:lastModifiedBy>jan hoesie</cp:lastModifiedBy>
  <cp:revision>26</cp:revision>
  <dcterms:created xsi:type="dcterms:W3CDTF">2016-03-22T13:06:26Z</dcterms:created>
  <dcterms:modified xsi:type="dcterms:W3CDTF">2020-05-25T12:02:24Z</dcterms:modified>
</cp:coreProperties>
</file>